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1" r:id="rId4"/>
    <p:sldId id="302" r:id="rId5"/>
    <p:sldId id="305" r:id="rId6"/>
    <p:sldId id="306" r:id="rId7"/>
    <p:sldId id="303" r:id="rId8"/>
    <p:sldId id="304" r:id="rId9"/>
    <p:sldId id="300" r:id="rId10"/>
    <p:sldId id="257" r:id="rId11"/>
    <p:sldId id="258" r:id="rId12"/>
    <p:sldId id="262" r:id="rId13"/>
    <p:sldId id="261" r:id="rId14"/>
    <p:sldId id="275" r:id="rId15"/>
    <p:sldId id="276" r:id="rId16"/>
    <p:sldId id="263" r:id="rId17"/>
    <p:sldId id="260" r:id="rId18"/>
    <p:sldId id="259" r:id="rId19"/>
    <p:sldId id="264" r:id="rId20"/>
    <p:sldId id="265" r:id="rId21"/>
    <p:sldId id="266" r:id="rId22"/>
    <p:sldId id="267" r:id="rId23"/>
    <p:sldId id="277" r:id="rId24"/>
    <p:sldId id="270" r:id="rId25"/>
    <p:sldId id="269" r:id="rId26"/>
    <p:sldId id="271" r:id="rId27"/>
    <p:sldId id="272" r:id="rId28"/>
    <p:sldId id="273" r:id="rId29"/>
    <p:sldId id="274" r:id="rId30"/>
    <p:sldId id="278" r:id="rId31"/>
    <p:sldId id="279" r:id="rId32"/>
    <p:sldId id="281" r:id="rId33"/>
    <p:sldId id="294" r:id="rId34"/>
    <p:sldId id="280" r:id="rId35"/>
    <p:sldId id="295" r:id="rId36"/>
    <p:sldId id="296" r:id="rId37"/>
    <p:sldId id="297" r:id="rId38"/>
    <p:sldId id="298" r:id="rId39"/>
    <p:sldId id="268" r:id="rId40"/>
    <p:sldId id="282" r:id="rId41"/>
    <p:sldId id="283" r:id="rId42"/>
    <p:sldId id="284" r:id="rId43"/>
    <p:sldId id="285" r:id="rId44"/>
    <p:sldId id="286" r:id="rId45"/>
    <p:sldId id="299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035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79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31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118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7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22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285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756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6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03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8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0FB6-6022-4A83-9F03-7EB5A476CDBD}" type="datetimeFigureOut">
              <a:rPr lang="fr-BE" smtClean="0"/>
              <a:t>15/10/2015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5528-E65B-4306-9436-E63009E84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96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967" y="792593"/>
            <a:ext cx="339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http://www.notionsstructures.be/</a:t>
            </a:r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" y="1161925"/>
            <a:ext cx="8014240" cy="56862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7981" y="207818"/>
            <a:ext cx="1010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Feuille de calcul de </a:t>
            </a:r>
            <a:r>
              <a:rPr lang="fr-BE" sz="3200" dirty="0" err="1" smtClean="0"/>
              <a:t>prédim</a:t>
            </a:r>
            <a:r>
              <a:rPr lang="fr-BE" sz="3200" dirty="0" smtClean="0"/>
              <a:t> poutres / colonnes sur </a:t>
            </a:r>
            <a:r>
              <a:rPr lang="fr-BE" sz="3200" dirty="0" err="1" smtClean="0"/>
              <a:t>excel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4316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 schéma statique?</a:t>
            </a:r>
            <a:endParaRPr lang="fr-BE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29" y="1099457"/>
            <a:ext cx="5081138" cy="42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095625"/>
            <a:ext cx="4838700" cy="3762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2924" y="245254"/>
            <a:ext cx="408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Appuis encastrés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5785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2592" cy="5266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2334126"/>
            <a:ext cx="6031832" cy="45238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108867" y="289901"/>
            <a:ext cx="408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Appuis </a:t>
            </a:r>
            <a:r>
              <a:rPr lang="fr-BE" sz="3200" dirty="0" err="1" smtClean="0"/>
              <a:t>rotulés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1651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82" y="759136"/>
            <a:ext cx="7150518" cy="53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8" y="1432152"/>
            <a:ext cx="7690200" cy="41547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charge?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363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charge pour le poids propre?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922" y="1992086"/>
            <a:ext cx="2405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Poids volumique du BA: 2500kg/m³</a:t>
            </a:r>
            <a:endParaRPr lang="fr-BE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922" y="4676664"/>
            <a:ext cx="240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Une dalle de 20cm pèse…</a:t>
            </a:r>
            <a:endParaRPr lang="fr-BE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62" y="0"/>
            <a:ext cx="5175538" cy="19130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1"/>
          <a:stretch/>
        </p:blipFill>
        <p:spPr>
          <a:xfrm>
            <a:off x="3836932" y="2158275"/>
            <a:ext cx="8355067" cy="40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55" y="931970"/>
            <a:ext cx="8889045" cy="59260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2924" y="1045029"/>
            <a:ext cx="240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Prédalles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6496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09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20" y="0"/>
            <a:ext cx="6316580" cy="42110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817429" y="5803612"/>
            <a:ext cx="240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Hourdis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1895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0"/>
            <a:ext cx="5702300" cy="3873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57658" y="4627955"/>
            <a:ext cx="240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/>
              <a:t>Poutrains</a:t>
            </a:r>
            <a:endParaRPr lang="fr-BE" sz="3200" dirty="0" smtClean="0"/>
          </a:p>
          <a:p>
            <a:r>
              <a:rPr lang="fr-BE" sz="3200" dirty="0" smtClean="0"/>
              <a:t>Claveaux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7146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flèche?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08" y="971549"/>
            <a:ext cx="5371421" cy="22329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87581" y="2535183"/>
            <a:ext cx="198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&lt;1/500°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586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6" y="1286600"/>
            <a:ext cx="11719114" cy="50494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7981" y="207818"/>
            <a:ext cx="1010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Feuille de calcul de </a:t>
            </a:r>
            <a:r>
              <a:rPr lang="fr-BE" sz="3200" dirty="0" err="1" smtClean="0"/>
              <a:t>prédim</a:t>
            </a:r>
            <a:r>
              <a:rPr lang="fr-BE" sz="3200" dirty="0" smtClean="0"/>
              <a:t> poutres / colonnes sur </a:t>
            </a:r>
            <a:r>
              <a:rPr lang="fr-BE" sz="3200" dirty="0" err="1" smtClean="0"/>
              <a:t>excel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76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dalle BA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0828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colonne BA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2025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dalle BA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9533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7981" y="792593"/>
            <a:ext cx="73775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Poutre Bois</a:t>
            </a:r>
            <a:endParaRPr lang="fr-BE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86838" y="1529768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 schéma statique?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643" y="2383971"/>
            <a:ext cx="5081138" cy="42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048250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4"/>
          <a:stretch/>
        </p:blipFill>
        <p:spPr>
          <a:xfrm>
            <a:off x="6136105" y="3437363"/>
            <a:ext cx="6055895" cy="34206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3642" cy="56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176231" cy="53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09550"/>
            <a:ext cx="95758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63" y="2988176"/>
            <a:ext cx="2794000" cy="3721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35760"/>
            <a:ext cx="5005137" cy="66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6" y="878292"/>
            <a:ext cx="8029314" cy="59797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7981" y="207818"/>
            <a:ext cx="1100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Prérequis 1: transformation d’une charge surfacique en charge linéaire / ponctuelle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688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971"/>
            <a:ext cx="12192000" cy="39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47750"/>
            <a:ext cx="8458200" cy="4762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2923" y="245254"/>
            <a:ext cx="1082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 schéma statique pour les poutres de cette ferme?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8396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charge pour le poids propre?</a:t>
            </a:r>
            <a:endParaRPr lang="fr-BE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4" y="1686927"/>
            <a:ext cx="5809593" cy="32201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830029"/>
            <a:ext cx="5459451" cy="40277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23303" y="5442526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De l’ordre de 50kg/m² - 0,5kN/m²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8394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66" y="1321468"/>
            <a:ext cx="5915919" cy="27452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flèche?</a:t>
            </a:r>
            <a:endParaRPr lang="fr-BE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87581" y="2535183"/>
            <a:ext cx="198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1/300°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42428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Quelles sections?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925" y="1449268"/>
            <a:ext cx="349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Rapport b/h = 1/3</a:t>
            </a:r>
            <a:endParaRPr lang="fr-BE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68" y="1922767"/>
            <a:ext cx="6081462" cy="39326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" y="2171951"/>
            <a:ext cx="4520740" cy="24481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292512" y="1337992"/>
            <a:ext cx="349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Sections courantes</a:t>
            </a:r>
            <a:endParaRPr lang="fr-BE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2924" y="963364"/>
            <a:ext cx="349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Bois sorti de l’arbre: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670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Quelles sections?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925" y="1697221"/>
            <a:ext cx="464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rgbClr val="FF0000"/>
                </a:solidFill>
              </a:rPr>
              <a:t>Rapport b/h …….1/10</a:t>
            </a:r>
            <a:endParaRPr lang="fr-BE" sz="3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2924" y="1211317"/>
            <a:ext cx="349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rgbClr val="FF0000"/>
                </a:solidFill>
              </a:rPr>
              <a:t>Lamellé collé:</a:t>
            </a:r>
            <a:endParaRPr lang="fr-BE" sz="32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7" y="1211317"/>
            <a:ext cx="5715405" cy="34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dalle de bois massive</a:t>
            </a:r>
            <a:endParaRPr lang="fr-BE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06" y="1986642"/>
            <a:ext cx="3018064" cy="23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colonne bois</a:t>
            </a:r>
            <a:endParaRPr lang="fr-BE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86" y="245254"/>
            <a:ext cx="4759099" cy="35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7981" y="792593"/>
            <a:ext cx="737754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Poutre Acier</a:t>
            </a:r>
            <a:endParaRPr lang="fr-BE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586838" y="1529768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 schéma statique?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643" y="2383971"/>
            <a:ext cx="5081138" cy="42477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" y="2383971"/>
            <a:ext cx="5220723" cy="16659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/>
        </p:blipFill>
        <p:spPr>
          <a:xfrm>
            <a:off x="1023504" y="4049880"/>
            <a:ext cx="3716938" cy="24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0"/>
            <a:ext cx="10189029" cy="68672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381" y="5019303"/>
            <a:ext cx="8372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Si le plancher reprend une charge globale de 100kg/m², quelle est la charge linéaire (p) reprise par la poutre?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483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2" y="1830553"/>
            <a:ext cx="5108158" cy="32539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1" y="1830553"/>
            <a:ext cx="3916977" cy="2933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90787"/>
            <a:ext cx="2438400" cy="18764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2796" y="711620"/>
            <a:ext cx="19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Rotule</a:t>
            </a:r>
            <a:endParaRPr lang="fr-BE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335175" y="711620"/>
            <a:ext cx="326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Encastrement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1238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967"/>
            <a:ext cx="5454316" cy="40907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68" y="1130967"/>
            <a:ext cx="5193632" cy="45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7" y="636464"/>
            <a:ext cx="8349916" cy="56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8" y="1432152"/>
            <a:ext cx="7690200" cy="41547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charge?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5957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66" y="1321468"/>
            <a:ext cx="5915919" cy="27452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Quelle flèche?</a:t>
            </a:r>
            <a:endParaRPr lang="fr-BE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087581" y="2535183"/>
            <a:ext cx="198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1/300°</a:t>
            </a:r>
            <a:endParaRPr lang="fr-BE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706582" y="5079709"/>
            <a:ext cx="407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Hangar agricole… là où la déformée n’est pas gênante</a:t>
            </a:r>
          </a:p>
          <a:p>
            <a:r>
              <a:rPr lang="fr-BE" sz="2000" dirty="0" smtClean="0"/>
              <a:t>&lt;1/200°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6040582" y="5076226"/>
            <a:ext cx="407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Habitations… là où les finitions peuvent se fissurer suit à la déformée de la structure</a:t>
            </a:r>
          </a:p>
          <a:p>
            <a:r>
              <a:rPr lang="fr-BE" sz="2000" dirty="0" smtClean="0"/>
              <a:t>&lt;1/500°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0788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924" y="245254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une colonne acier</a:t>
            </a:r>
            <a:endParaRPr lang="fr-BE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86" y="245254"/>
            <a:ext cx="4759099" cy="35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85" y="3250606"/>
            <a:ext cx="5823283" cy="36958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" y="500205"/>
            <a:ext cx="5326180" cy="38178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0" y="143548"/>
            <a:ext cx="5425069" cy="30427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7981" y="207818"/>
            <a:ext cx="600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Exercices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8927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7981" y="207818"/>
            <a:ext cx="1100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Prérequis 1: </a:t>
            </a:r>
            <a:r>
              <a:rPr lang="fr-BE" sz="3200" dirty="0" err="1" smtClean="0"/>
              <a:t>Coef</a:t>
            </a:r>
            <a:r>
              <a:rPr lang="fr-BE" sz="3200" dirty="0" smtClean="0"/>
              <a:t> de majoration des actions/charges</a:t>
            </a:r>
            <a:endParaRPr lang="fr-BE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6" y="3888262"/>
            <a:ext cx="5681005" cy="2447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8543" y="4288971"/>
            <a:ext cx="2525486" cy="1121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19" y="897390"/>
            <a:ext cx="7369860" cy="32936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60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1058449"/>
            <a:ext cx="4996151" cy="16010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40" y="2453042"/>
            <a:ext cx="4536868" cy="20971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7981" y="207818"/>
            <a:ext cx="1100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Prérequis 1: </a:t>
            </a:r>
            <a:r>
              <a:rPr lang="fr-BE" sz="3200" dirty="0" err="1" smtClean="0"/>
              <a:t>Coef</a:t>
            </a:r>
            <a:r>
              <a:rPr lang="fr-BE" sz="3200" dirty="0" smtClean="0"/>
              <a:t> de majoration des actions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378040" y="995669"/>
            <a:ext cx="459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Mais le béton et le bois « fluent » sous les actions de longue durée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80009" y="3062298"/>
            <a:ext cx="498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On va tenir compte de cette flexion différée en majorant les </a:t>
            </a:r>
            <a:r>
              <a:rPr lang="fr-BE" sz="2400" dirty="0" err="1" smtClean="0"/>
              <a:t>coef</a:t>
            </a:r>
            <a:r>
              <a:rPr lang="fr-BE" sz="2400" dirty="0" smtClean="0"/>
              <a:t> ELS pour ces 2 matériaux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9597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2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981" y="207818"/>
            <a:ext cx="737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Dimensionnons la poutre /colonne du local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477981" y="792593"/>
            <a:ext cx="737754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Poutre béton</a:t>
            </a:r>
            <a:endParaRPr lang="fr-BE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30" y="1008576"/>
            <a:ext cx="8955470" cy="33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281</Words>
  <Application>Microsoft Office PowerPoint</Application>
  <PresentationFormat>Grand écran</PresentationFormat>
  <Paragraphs>56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Delpire</dc:creator>
  <cp:lastModifiedBy>Denis Delpire</cp:lastModifiedBy>
  <cp:revision>10</cp:revision>
  <dcterms:created xsi:type="dcterms:W3CDTF">2015-10-15T04:29:44Z</dcterms:created>
  <dcterms:modified xsi:type="dcterms:W3CDTF">2015-10-15T05:54:33Z</dcterms:modified>
</cp:coreProperties>
</file>