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787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67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137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636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92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047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258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881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3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193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96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3F30E-DA50-4939-A849-A47504ABEE9E}" type="datetimeFigureOut">
              <a:rPr lang="fr-BE" smtClean="0"/>
              <a:t>24/02/2016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68EA5-E068-41F8-A3FE-9587E648BE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24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709"/>
            <a:ext cx="12192000" cy="55788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5473" y="124690"/>
            <a:ext cx="525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/>
              <a:t>Prédimensionnons</a:t>
            </a:r>
            <a:r>
              <a:rPr lang="fr-BE" sz="2000" dirty="0" smtClean="0"/>
              <a:t> la poutre A de cette structure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9272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30974" b="11291"/>
          <a:stretch/>
        </p:blipFill>
        <p:spPr>
          <a:xfrm>
            <a:off x="145473" y="1626235"/>
            <a:ext cx="9227127" cy="51818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55" y="0"/>
            <a:ext cx="4596243" cy="21031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5473" y="124690"/>
            <a:ext cx="525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/>
              <a:t>Prédimensionnons</a:t>
            </a:r>
            <a:r>
              <a:rPr lang="fr-BE" sz="2000" dirty="0" smtClean="0"/>
              <a:t> la poutre A de cette structure</a:t>
            </a:r>
            <a:endParaRPr lang="fr-BE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19119" y="887571"/>
            <a:ext cx="264547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Poutre sur 2 appuis</a:t>
            </a:r>
          </a:p>
          <a:p>
            <a:r>
              <a:rPr lang="fr-BE" sz="1200" dirty="0" smtClean="0"/>
              <a:t>(</a:t>
            </a:r>
            <a:r>
              <a:rPr lang="fr-BE" sz="1200" dirty="0" smtClean="0">
                <a:solidFill>
                  <a:srgbClr val="FF0000"/>
                </a:solidFill>
              </a:rPr>
              <a:t>encastrement très rare  </a:t>
            </a:r>
            <a:r>
              <a:rPr lang="fr-BE" sz="1200" dirty="0" smtClean="0"/>
              <a:t>- et visible – dans le vas des structures bois)</a:t>
            </a:r>
            <a:endParaRPr lang="fr-BE" sz="1200" dirty="0"/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937098" y="1540463"/>
            <a:ext cx="611148" cy="19301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138237" y="524800"/>
            <a:ext cx="146820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La toiture est de type ossature bois: </a:t>
            </a:r>
          </a:p>
          <a:p>
            <a:r>
              <a:rPr lang="fr-BE" sz="1200" dirty="0" smtClean="0"/>
              <a:t>Cela implique une charge de poids propre de </a:t>
            </a:r>
            <a:r>
              <a:rPr lang="fr-BE" sz="1200" dirty="0" smtClean="0">
                <a:solidFill>
                  <a:srgbClr val="FF0000"/>
                </a:solidFill>
              </a:rPr>
              <a:t>0,5kN/m²</a:t>
            </a:r>
            <a:endParaRPr lang="fr-BE" sz="1200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4516738" y="4356903"/>
            <a:ext cx="1049704" cy="76917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578892" y="5924742"/>
            <a:ext cx="146820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Choisir le bon matériau (cela influence les </a:t>
            </a:r>
            <a:r>
              <a:rPr lang="fr-BE" sz="1200" dirty="0" err="1" smtClean="0"/>
              <a:t>coef</a:t>
            </a:r>
            <a:r>
              <a:rPr lang="fr-BE" sz="1200" dirty="0" smtClean="0"/>
              <a:t> de sécu)</a:t>
            </a:r>
            <a:endParaRPr lang="fr-BE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844788" y="530588"/>
            <a:ext cx="146820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Pas de surcharges permanentes (telles que chapes, carrelage, cloison) puisque toiture</a:t>
            </a:r>
            <a:endParaRPr lang="fr-BE" sz="1200" dirty="0"/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5288686" y="1533903"/>
            <a:ext cx="1570475" cy="219643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455275" y="148907"/>
            <a:ext cx="1529193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err="1" smtClean="0"/>
              <a:t>Ch</a:t>
            </a:r>
            <a:r>
              <a:rPr lang="fr-BE" sz="1200" dirty="0" smtClean="0"/>
              <a:t> Variable: prendre la plus élevée de:</a:t>
            </a:r>
          </a:p>
          <a:p>
            <a:pPr marL="171450" indent="-171450">
              <a:buFontTx/>
              <a:buChar char="-"/>
            </a:pPr>
            <a:r>
              <a:rPr lang="fr-BE" sz="1200" dirty="0" smtClean="0"/>
              <a:t>neige: 0,4kN/m²</a:t>
            </a:r>
          </a:p>
          <a:p>
            <a:pPr marL="171450" indent="-171450">
              <a:buFontTx/>
              <a:buChar char="-"/>
            </a:pPr>
            <a:r>
              <a:rPr lang="fr-BE" sz="1200" dirty="0" smtClean="0"/>
              <a:t>Vent: 0,7 </a:t>
            </a:r>
            <a:r>
              <a:rPr lang="fr-BE" sz="1200" dirty="0" err="1" smtClean="0"/>
              <a:t>kN</a:t>
            </a:r>
            <a:r>
              <a:rPr lang="fr-BE" sz="1200" dirty="0" smtClean="0"/>
              <a:t>/m²</a:t>
            </a:r>
          </a:p>
          <a:p>
            <a:pPr marL="171450" indent="-171450">
              <a:buFontTx/>
              <a:buChar char="-"/>
            </a:pPr>
            <a:r>
              <a:rPr lang="fr-BE" sz="1200" dirty="0" smtClean="0">
                <a:solidFill>
                  <a:srgbClr val="FF0000"/>
                </a:solidFill>
              </a:rPr>
              <a:t>Entretien: 1 </a:t>
            </a:r>
            <a:r>
              <a:rPr lang="fr-BE" sz="1200" dirty="0" err="1" smtClean="0">
                <a:solidFill>
                  <a:srgbClr val="FF0000"/>
                </a:solidFill>
              </a:rPr>
              <a:t>kN</a:t>
            </a:r>
            <a:r>
              <a:rPr lang="fr-BE" sz="1200" dirty="0" smtClean="0">
                <a:solidFill>
                  <a:srgbClr val="FF0000"/>
                </a:solidFill>
              </a:rPr>
              <a:t>/m² </a:t>
            </a:r>
            <a:r>
              <a:rPr lang="fr-BE" sz="1200" dirty="0" smtClean="0"/>
              <a:t>(ne pas les sommer)</a:t>
            </a:r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7127313" y="1559421"/>
            <a:ext cx="414088" cy="21709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59560" y="5607790"/>
            <a:ext cx="17175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La flèche = </a:t>
            </a:r>
            <a:r>
              <a:rPr lang="fr-BE" sz="1200" dirty="0" smtClean="0">
                <a:solidFill>
                  <a:srgbClr val="FF0000"/>
                </a:solidFill>
              </a:rPr>
              <a:t>1/300° si pas d’éléments </a:t>
            </a:r>
            <a:r>
              <a:rPr lang="fr-BE" sz="1200" dirty="0" err="1" smtClean="0">
                <a:solidFill>
                  <a:srgbClr val="FF0000"/>
                </a:solidFill>
              </a:rPr>
              <a:t>fissurables</a:t>
            </a:r>
            <a:r>
              <a:rPr lang="fr-BE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BE" sz="1200" dirty="0" smtClean="0"/>
              <a:t>2 moyens </a:t>
            </a:r>
            <a:r>
              <a:rPr lang="fr-BE" sz="1200" dirty="0" err="1" smtClean="0"/>
              <a:t>dif</a:t>
            </a:r>
            <a:r>
              <a:rPr lang="fr-BE" sz="1200" dirty="0" smtClean="0"/>
              <a:t> d’introduire la flèche max, il prendra la plus contraignante</a:t>
            </a:r>
            <a:endParaRPr lang="fr-BE" sz="1200" dirty="0"/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1877060" y="5998953"/>
            <a:ext cx="592228" cy="34989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566442" y="4710584"/>
            <a:ext cx="230986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Introduire l’entraxe pour transformer la charge surfacique (q) en charge linéaire (p)</a:t>
            </a:r>
            <a:endParaRPr lang="fr-BE" sz="1200" dirty="0"/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5288686" y="5858994"/>
            <a:ext cx="296701" cy="53834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3678460" y="1533904"/>
            <a:ext cx="2278894" cy="21964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4"/>
          <a:srcRect l="230" t="1350" r="45302" b="-1350"/>
          <a:stretch/>
        </p:blipFill>
        <p:spPr>
          <a:xfrm>
            <a:off x="9725375" y="2316092"/>
            <a:ext cx="2458396" cy="230894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57" y="227792"/>
            <a:ext cx="866775" cy="84772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642" y="173864"/>
            <a:ext cx="866775" cy="828675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941" y="136653"/>
            <a:ext cx="866775" cy="82867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037" y="427066"/>
            <a:ext cx="866775" cy="82867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746" y="3919779"/>
            <a:ext cx="866775" cy="84772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51" y="5295437"/>
            <a:ext cx="847725" cy="8382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292" y="4476287"/>
            <a:ext cx="866775" cy="81915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5667" y="5657335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17" grpId="0" animBg="1"/>
      <p:bldP spid="21" grpId="0" animBg="1"/>
      <p:bldP spid="26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-855" t="-1513" r="206" b="1957"/>
          <a:stretch/>
        </p:blipFill>
        <p:spPr>
          <a:xfrm>
            <a:off x="249382" y="1818807"/>
            <a:ext cx="11658600" cy="50391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5473" y="124690"/>
            <a:ext cx="525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/>
              <a:t>Prédimensionnons</a:t>
            </a:r>
            <a:r>
              <a:rPr lang="fr-BE" sz="2000" dirty="0" smtClean="0"/>
              <a:t> la poutre A de cette structure</a:t>
            </a:r>
            <a:endParaRPr lang="fr-BE" sz="20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55" y="0"/>
            <a:ext cx="4596243" cy="2103179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 flipH="1" flipV="1">
            <a:off x="6691745" y="1559420"/>
            <a:ext cx="2701638" cy="29502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821570" y="728423"/>
            <a:ext cx="251422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Choisir une largeur plausible en fonction du matériau choisi, le fichier calculera la hauteur nécessaire pour atteindre les I et I/v minimum</a:t>
            </a:r>
            <a:endParaRPr lang="fr-BE" sz="1200" dirty="0"/>
          </a:p>
        </p:txBody>
      </p:sp>
      <p:pic>
        <p:nvPicPr>
          <p:cNvPr id="25" name="Image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4" y="728423"/>
            <a:ext cx="1018308" cy="2116591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28" name="ZoneTexte 27"/>
          <p:cNvSpPr txBox="1"/>
          <p:nvPr/>
        </p:nvSpPr>
        <p:spPr>
          <a:xfrm>
            <a:off x="4821570" y="5635806"/>
            <a:ext cx="251422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Si dans notre cas, le H est hors standard, alors changer de matériau et prendre du lamellé collé</a:t>
            </a:r>
            <a:endParaRPr lang="fr-BE" sz="1200" dirty="0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7335794" y="4662056"/>
            <a:ext cx="2209989" cy="12940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5473" y="124690"/>
            <a:ext cx="525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/>
              <a:t>Prédimensionnons</a:t>
            </a:r>
            <a:r>
              <a:rPr lang="fr-BE" sz="2000" dirty="0" smtClean="0"/>
              <a:t> la poutre A de cette structure</a:t>
            </a:r>
            <a:endParaRPr lang="fr-BE" sz="2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26" y="455329"/>
            <a:ext cx="8241632" cy="61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b="7529"/>
          <a:stretch/>
        </p:blipFill>
        <p:spPr>
          <a:xfrm>
            <a:off x="130036" y="1638191"/>
            <a:ext cx="9340075" cy="517168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3"/>
          <a:srcRect r="2189" b="47663"/>
          <a:stretch/>
        </p:blipFill>
        <p:spPr>
          <a:xfrm>
            <a:off x="7338066" y="-22435"/>
            <a:ext cx="4853934" cy="19354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5473" y="124690"/>
            <a:ext cx="525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/>
              <a:t>Prédimensionnons</a:t>
            </a:r>
            <a:r>
              <a:rPr lang="fr-BE" sz="2000" dirty="0" smtClean="0"/>
              <a:t> la poutre A de cette structure</a:t>
            </a:r>
            <a:endParaRPr lang="fr-BE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59560" y="709466"/>
            <a:ext cx="2645471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Poutre sur 2 appuis ou sur 2Xencastrée. Souvent c’est entre les deux dans le cas du BA: en </a:t>
            </a:r>
            <a:r>
              <a:rPr lang="fr-BE" sz="1200" dirty="0" err="1" smtClean="0"/>
              <a:t>tte</a:t>
            </a:r>
            <a:r>
              <a:rPr lang="fr-BE" sz="1200" dirty="0" smtClean="0"/>
              <a:t> sécurité, conseillé de prendre 2 appuis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937098" y="1540463"/>
            <a:ext cx="611148" cy="19301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001684" y="689061"/>
            <a:ext cx="164645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Le pp de la dalle de BA? Son </a:t>
            </a:r>
            <a:r>
              <a:rPr lang="fr-BE" sz="1200" dirty="0" err="1" smtClean="0"/>
              <a:t>ép</a:t>
            </a:r>
            <a:r>
              <a:rPr lang="fr-BE" sz="1200" dirty="0" smtClean="0"/>
              <a:t> = 1/20° de la portée (en 1° </a:t>
            </a:r>
            <a:r>
              <a:rPr lang="fr-BE" sz="1200" dirty="0" err="1" smtClean="0"/>
              <a:t>approx</a:t>
            </a:r>
            <a:r>
              <a:rPr lang="fr-BE" sz="1200" dirty="0" smtClean="0"/>
              <a:t>)</a:t>
            </a:r>
          </a:p>
          <a:p>
            <a:r>
              <a:rPr lang="fr-BE" sz="1200" dirty="0" smtClean="0">
                <a:solidFill>
                  <a:srgbClr val="FF0000"/>
                </a:solidFill>
              </a:rPr>
              <a:t>Pp=7m/20*25 </a:t>
            </a:r>
            <a:r>
              <a:rPr lang="fr-BE" sz="1200" dirty="0" err="1" smtClean="0">
                <a:solidFill>
                  <a:srgbClr val="FF0000"/>
                </a:solidFill>
              </a:rPr>
              <a:t>kN</a:t>
            </a:r>
            <a:r>
              <a:rPr lang="fr-BE" sz="1200" dirty="0" smtClean="0">
                <a:solidFill>
                  <a:srgbClr val="FF0000"/>
                </a:solidFill>
              </a:rPr>
              <a:t>/m³</a:t>
            </a:r>
            <a:endParaRPr lang="fr-BE" sz="1200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4516738" y="4356903"/>
            <a:ext cx="1049704" cy="76917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578892" y="5924742"/>
            <a:ext cx="146820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Choisir le bon matériau (cela influence les </a:t>
            </a:r>
            <a:r>
              <a:rPr lang="fr-BE" sz="1200" dirty="0" err="1" smtClean="0"/>
              <a:t>coef</a:t>
            </a:r>
            <a:r>
              <a:rPr lang="fr-BE" sz="1200" dirty="0" smtClean="0"/>
              <a:t> de sécu)</a:t>
            </a:r>
            <a:endParaRPr lang="fr-BE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817600" y="672719"/>
            <a:ext cx="146820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Poids des finitions: chapes, carrelage, cloison</a:t>
            </a:r>
          </a:p>
          <a:p>
            <a:r>
              <a:rPr lang="fr-BE" sz="1200" dirty="0" smtClean="0">
                <a:solidFill>
                  <a:srgbClr val="FF0000"/>
                </a:solidFill>
              </a:rPr>
              <a:t>2 </a:t>
            </a:r>
            <a:r>
              <a:rPr lang="fr-BE" sz="1200" dirty="0" err="1" smtClean="0">
                <a:solidFill>
                  <a:srgbClr val="FF0000"/>
                </a:solidFill>
              </a:rPr>
              <a:t>kN</a:t>
            </a:r>
            <a:r>
              <a:rPr lang="fr-BE" sz="1200" dirty="0" smtClean="0">
                <a:solidFill>
                  <a:srgbClr val="FF0000"/>
                </a:solidFill>
              </a:rPr>
              <a:t>/m² - 2,5 </a:t>
            </a:r>
            <a:r>
              <a:rPr lang="fr-BE" sz="1200" dirty="0" err="1" smtClean="0">
                <a:solidFill>
                  <a:srgbClr val="FF0000"/>
                </a:solidFill>
              </a:rPr>
              <a:t>kN</a:t>
            </a:r>
            <a:r>
              <a:rPr lang="fr-BE" sz="1200" dirty="0" smtClean="0">
                <a:solidFill>
                  <a:srgbClr val="FF0000"/>
                </a:solidFill>
              </a:rPr>
              <a:t>/m²</a:t>
            </a:r>
            <a:endParaRPr lang="fr-BE" sz="1200" dirty="0">
              <a:solidFill>
                <a:srgbClr val="FF0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5437036" y="1491801"/>
            <a:ext cx="1422126" cy="22385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455275" y="510884"/>
            <a:ext cx="1529193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err="1" smtClean="0"/>
              <a:t>Ch</a:t>
            </a:r>
            <a:r>
              <a:rPr lang="fr-BE" sz="1200" dirty="0" smtClean="0"/>
              <a:t> Variable: voir l’onglet « Charges usuelles »</a:t>
            </a:r>
          </a:p>
          <a:p>
            <a:r>
              <a:rPr lang="fr-BE" sz="1200" dirty="0" smtClean="0"/>
              <a:t>2,5 </a:t>
            </a:r>
            <a:r>
              <a:rPr lang="fr-BE" sz="1200" dirty="0" err="1" smtClean="0"/>
              <a:t>kN</a:t>
            </a:r>
            <a:r>
              <a:rPr lang="fr-BE" sz="1200" dirty="0" smtClean="0"/>
              <a:t>/m² dans le cas de bureaux</a:t>
            </a:r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7214771" y="1540463"/>
            <a:ext cx="326630" cy="21898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59560" y="5607790"/>
            <a:ext cx="17175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La flèche = </a:t>
            </a:r>
            <a:r>
              <a:rPr lang="fr-BE" sz="1200" dirty="0" smtClean="0">
                <a:solidFill>
                  <a:srgbClr val="FF0000"/>
                </a:solidFill>
              </a:rPr>
              <a:t>1/500° si support d’éléments </a:t>
            </a:r>
            <a:r>
              <a:rPr lang="fr-BE" sz="1200" dirty="0" err="1" smtClean="0">
                <a:solidFill>
                  <a:srgbClr val="FF0000"/>
                </a:solidFill>
              </a:rPr>
              <a:t>fissurables</a:t>
            </a:r>
            <a:r>
              <a:rPr lang="fr-BE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BE" sz="1200" dirty="0" smtClean="0"/>
              <a:t>(carrelage, cloisons plâtre,…)</a:t>
            </a:r>
            <a:endParaRPr lang="fr-BE" sz="1200" dirty="0"/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1877061" y="6160168"/>
            <a:ext cx="565350" cy="1886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566442" y="4710584"/>
            <a:ext cx="230986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Introduire l’entraxe pour transformer la charge surfacique (q) en charge linéaire (p)</a:t>
            </a:r>
            <a:endParaRPr lang="fr-BE" sz="1200" dirty="0"/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5288686" y="5858994"/>
            <a:ext cx="296701" cy="53834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3678460" y="1533904"/>
            <a:ext cx="2278894" cy="21964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17" grpId="0" animBg="1"/>
      <p:bldP spid="21" grpId="0" animBg="1"/>
      <p:bldP spid="26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" y="1477929"/>
            <a:ext cx="9748494" cy="5312255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3035340"/>
            <a:ext cx="8245936" cy="191766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0" y="3061930"/>
            <a:ext cx="8245936" cy="186125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/>
          <a:srcRect r="2189" b="47663"/>
          <a:stretch/>
        </p:blipFill>
        <p:spPr>
          <a:xfrm>
            <a:off x="7338066" y="-22435"/>
            <a:ext cx="4853934" cy="19354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5473" y="124690"/>
            <a:ext cx="525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/>
              <a:t>Prédimensionnons</a:t>
            </a:r>
            <a:r>
              <a:rPr lang="fr-BE" sz="2000" dirty="0" smtClean="0"/>
              <a:t> la poutre A de cette structure</a:t>
            </a:r>
            <a:endParaRPr lang="fr-BE" sz="2000" dirty="0"/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7615989" y="3283532"/>
            <a:ext cx="1929794" cy="126440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9611779" y="2195064"/>
            <a:ext cx="2514224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Choisir une largeur plausible en fonction du matériau choisi, le fichier calculera la hauteur nécessaire pour atteindre les I et I/v minimum</a:t>
            </a:r>
          </a:p>
          <a:p>
            <a:endParaRPr lang="fr-BE" sz="1200" dirty="0"/>
          </a:p>
          <a:p>
            <a:r>
              <a:rPr lang="fr-BE" sz="1200" dirty="0" smtClean="0"/>
              <a:t>Pour le béton une proportion habituelle est 1/3</a:t>
            </a:r>
          </a:p>
          <a:p>
            <a:endParaRPr lang="fr-BE" sz="1200" dirty="0"/>
          </a:p>
          <a:p>
            <a:r>
              <a:rPr lang="fr-BE" sz="1200" dirty="0" smtClean="0"/>
              <a:t>Faire varier b jusqu’à obtenir h=3xb (à peu près)</a:t>
            </a:r>
            <a:endParaRPr lang="fr-BE" sz="1200" dirty="0"/>
          </a:p>
        </p:txBody>
      </p:sp>
      <p:sp>
        <p:nvSpPr>
          <p:cNvPr id="48" name="ZoneTexte 47"/>
          <p:cNvSpPr txBox="1"/>
          <p:nvPr/>
        </p:nvSpPr>
        <p:spPr>
          <a:xfrm>
            <a:off x="9677776" y="5401970"/>
            <a:ext cx="251422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Remarque importante: le pp de la poutre en BA n’est pas négligeable (contrairement au bois et à l’acier)</a:t>
            </a:r>
          </a:p>
          <a:p>
            <a:endParaRPr lang="fr-BE" sz="1200" dirty="0"/>
          </a:p>
          <a:p>
            <a:r>
              <a:rPr lang="fr-BE" sz="1200" dirty="0" smtClean="0"/>
              <a:t>Introduire cette valeur dans le pp de la poutre</a:t>
            </a:r>
            <a:endParaRPr lang="fr-BE" sz="1200" dirty="0"/>
          </a:p>
        </p:txBody>
      </p:sp>
      <p:cxnSp>
        <p:nvCxnSpPr>
          <p:cNvPr id="49" name="Connecteur droit 48"/>
          <p:cNvCxnSpPr/>
          <p:nvPr/>
        </p:nvCxnSpPr>
        <p:spPr>
          <a:xfrm flipH="1" flipV="1">
            <a:off x="9744945" y="4660087"/>
            <a:ext cx="1110463" cy="7416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e libre 49"/>
          <p:cNvSpPr/>
          <p:nvPr/>
        </p:nvSpPr>
        <p:spPr>
          <a:xfrm>
            <a:off x="2273968" y="2976107"/>
            <a:ext cx="7181316" cy="2525866"/>
          </a:xfrm>
          <a:custGeom>
            <a:avLst/>
            <a:gdLst>
              <a:gd name="connsiteX0" fmla="*/ 7363326 w 7363326"/>
              <a:gd name="connsiteY0" fmla="*/ 1547767 h 2525866"/>
              <a:gd name="connsiteX1" fmla="*/ 4150895 w 7363326"/>
              <a:gd name="connsiteY1" fmla="*/ 19756 h 2525866"/>
              <a:gd name="connsiteX2" fmla="*/ 2779295 w 7363326"/>
              <a:gd name="connsiteY2" fmla="*/ 2510293 h 2525866"/>
              <a:gd name="connsiteX3" fmla="*/ 0 w 7363326"/>
              <a:gd name="connsiteY3" fmla="*/ 886030 h 252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3326" h="2525866">
                <a:moveTo>
                  <a:pt x="7363326" y="1547767"/>
                </a:moveTo>
                <a:cubicBezTo>
                  <a:pt x="6139113" y="703551"/>
                  <a:pt x="4914900" y="-140665"/>
                  <a:pt x="4150895" y="19756"/>
                </a:cubicBezTo>
                <a:cubicBezTo>
                  <a:pt x="3386890" y="180177"/>
                  <a:pt x="3471111" y="2365914"/>
                  <a:pt x="2779295" y="2510293"/>
                </a:cubicBezTo>
                <a:cubicBezTo>
                  <a:pt x="2087479" y="2654672"/>
                  <a:pt x="1043739" y="1770351"/>
                  <a:pt x="0" y="88603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Ellipse 50"/>
          <p:cNvSpPr/>
          <p:nvPr/>
        </p:nvSpPr>
        <p:spPr>
          <a:xfrm>
            <a:off x="9125227" y="4054172"/>
            <a:ext cx="84221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Ellipse 51"/>
          <p:cNvSpPr/>
          <p:nvPr/>
        </p:nvSpPr>
        <p:spPr>
          <a:xfrm>
            <a:off x="1792705" y="3711272"/>
            <a:ext cx="89653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48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401</Words>
  <Application>Microsoft Office PowerPoint</Application>
  <PresentationFormat>Grand écran</PresentationFormat>
  <Paragraphs>40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Denis Delpire</dc:creator>
  <cp:lastModifiedBy>Denis Delpire</cp:lastModifiedBy>
  <cp:revision>9</cp:revision>
  <dcterms:created xsi:type="dcterms:W3CDTF">2016-02-24T20:02:51Z</dcterms:created>
  <dcterms:modified xsi:type="dcterms:W3CDTF">2016-02-24T21:08:25Z</dcterms:modified>
</cp:coreProperties>
</file>